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9F22EB-1B4D-42B3-98EA-63A9C5036D2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0B6C78-F7C7-4377-BE0A-F358D2189D5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43240" y="214290"/>
            <a:ext cx="5072098" cy="17859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Мастер-класс</a:t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кукла-оберег</a:t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Капустка</a:t>
            </a: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572000" y="4143380"/>
            <a:ext cx="4214842" cy="157163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Подготовила: педагог ДО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Михайлина А.В.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_20171210_221032.jpg"/>
          <p:cNvPicPr>
            <a:picLocks noChangeAspect="1"/>
          </p:cNvPicPr>
          <p:nvPr/>
        </p:nvPicPr>
        <p:blipFill>
          <a:blip r:embed="rId2" cstate="print"/>
          <a:srcRect l="11111" t="16666" r="4166" b="5208"/>
          <a:stretch>
            <a:fillRect/>
          </a:stretch>
        </p:blipFill>
        <p:spPr>
          <a:xfrm>
            <a:off x="428596" y="1714488"/>
            <a:ext cx="3360443" cy="413169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0013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Monotype Corsiva" pitchFamily="66" charset="0"/>
              </a:rPr>
              <a:t>Из истории создания кукол</a:t>
            </a:r>
            <a:endParaRPr lang="ru-RU" sz="40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Самые первые куклы делались из золы. Из очагов бралась зола, смешивалась с водой. Потом скатывался шарик, и к нему прикреплялась юбка. Такая кукла называлась Баба - женское божество. "Баба" передавалась по женской линии от бабушки к внучке, причем дарилась в день свадьбы. Эта кукла явно не носила игровой характер, а была оберегом женщины, дома, очага. При переезде на новое место эту куклу из золы домашнего очага обязательно брали с собой, видимо для того, чтобы на новом месте был снова очаг, уют, дом.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Monotype Corsiva" pitchFamily="66" charset="0"/>
              </a:rPr>
              <a:t>Назначение обрядовых кукол</a:t>
            </a:r>
            <a:endParaRPr lang="ru-RU" sz="40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древности тряпичные куклы изготавливала женщина, эмоционально настроившись, истово веря в силу "сделанного". Ведь от качества её работы зависела судьба семьи, рода.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Изготавливались обрядовые куклы по особому случаю. Им приписывались различные волшебные свойства, они могли защитить человека от злых сил, принять на себя несчастья, помочь хорошему урожаю. Были куклы, помогающие женщине в хозяйстве, или куклы, научающие ребенка благодарности, а были и такие, которые болезнь отогнать могли.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Они выполняли роль посредника в отношениях человека с миром природы, миром богов и миром предков.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Из истории куклы-оберега «</a:t>
            </a:r>
            <a:r>
              <a:rPr lang="ru-RU" sz="4000" dirty="0" err="1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Капустка</a:t>
            </a:r>
            <a:r>
              <a:rPr lang="ru-RU" sz="40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»</a:t>
            </a:r>
            <a:endParaRPr lang="ru-RU" sz="4000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Капустка</a:t>
            </a:r>
            <a:r>
              <a:rPr lang="ru-RU" dirty="0" smtClean="0"/>
              <a:t> – это обрядовая кукла, воплощающая образы женского плодородия и зрелости.</a:t>
            </a:r>
          </a:p>
          <a:p>
            <a:r>
              <a:rPr lang="ru-RU" dirty="0" smtClean="0"/>
              <a:t>Эту куклу клали в люльку ещё до рождения ребёнка, чтобы она её согревала, а потом вешали над ребёнком как оберег. </a:t>
            </a:r>
            <a:r>
              <a:rPr lang="ru-RU" dirty="0" err="1" smtClean="0"/>
              <a:t>Капустка</a:t>
            </a:r>
            <a:r>
              <a:rPr lang="ru-RU" dirty="0" smtClean="0"/>
              <a:t> являет собой образ замужней женщины, матери-кормилицы. Ее большая грудь символизирует способность прокормить всех.</a:t>
            </a:r>
          </a:p>
          <a:p>
            <a:r>
              <a:rPr lang="ru-RU" dirty="0" smtClean="0"/>
              <a:t>Такая </a:t>
            </a:r>
            <a:r>
              <a:rPr lang="ru-RU" dirty="0" err="1" smtClean="0"/>
              <a:t>кукла-берегиня</a:t>
            </a:r>
            <a:r>
              <a:rPr lang="ru-RU" dirty="0" smtClean="0"/>
              <a:t> сопровождала ребенка с самого детства и до тех пор, пока не "уходила", т.е. не рвалась, портилась. Делается она без использования ножниц и иглы, чтобы жизнь ребенка не была "резаная и колотая".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Из истории куклы-оберега «</a:t>
            </a:r>
            <a:r>
              <a:rPr lang="ru-RU" sz="4000" dirty="0" err="1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Капустка</a:t>
            </a:r>
            <a:r>
              <a:rPr lang="ru-RU" sz="40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»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Безликость - особенность традиционной матерчатой куклы. У многих народов существовало поверье: если у куклы будут глаза, рот, нос, в нее может вселиться душа, более того - в нее «перетечет» душа ребенка, играющего с такой куклой.</a:t>
            </a:r>
          </a:p>
          <a:p>
            <a:r>
              <a:rPr lang="ru-RU" dirty="0" smtClean="0"/>
              <a:t>Делала её и девушка, готовая к замужеству и рождению детей. Она приносила свою </a:t>
            </a:r>
            <a:r>
              <a:rPr lang="ru-RU" dirty="0" err="1" smtClean="0"/>
              <a:t>Капустку</a:t>
            </a:r>
            <a:r>
              <a:rPr lang="ru-RU" dirty="0" smtClean="0"/>
              <a:t> на посиделки и клала на колени. А по тому, как парень обращается с куклой, старшие женщины судили, готов ли он к женитьбе.</a:t>
            </a:r>
          </a:p>
          <a:p>
            <a:r>
              <a:rPr lang="ru-RU" dirty="0" smtClean="0"/>
              <a:t>Способствует обретению женской силы и семейного счастья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Последовательность изготовления </a:t>
            </a:r>
            <a:b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куклы-оберега «</a:t>
            </a:r>
            <a:r>
              <a:rPr lang="ru-RU" sz="4400" dirty="0" err="1" smtClean="0">
                <a:solidFill>
                  <a:schemeClr val="tx1"/>
                </a:solidFill>
                <a:latin typeface="Monotype Corsiva" pitchFamily="66" charset="0"/>
              </a:rPr>
              <a:t>Капустка</a:t>
            </a:r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»</a:t>
            </a:r>
            <a:endParaRPr lang="ru-RU" sz="44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5" name="Содержимое 4" descr="IMG_20171210_2145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57752" y="2143116"/>
            <a:ext cx="3571884" cy="4286280"/>
          </a:xfrm>
        </p:spPr>
      </p:pic>
      <p:pic>
        <p:nvPicPr>
          <p:cNvPr id="6" name="Рисунок 5" descr="IMG_20171210_2210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1" y="2143092"/>
            <a:ext cx="3214710" cy="42862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Последовательность изготовления </a:t>
            </a:r>
            <a:b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куклы-оберега «</a:t>
            </a:r>
            <a:r>
              <a:rPr lang="ru-RU" sz="4000" dirty="0" err="1" smtClean="0">
                <a:solidFill>
                  <a:schemeClr val="tx1"/>
                </a:solidFill>
                <a:latin typeface="Monotype Corsiva" pitchFamily="66" charset="0"/>
              </a:rPr>
              <a:t>Капустка</a:t>
            </a: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»</a:t>
            </a:r>
            <a:endParaRPr lang="ru-RU" sz="40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IMG_20171210_2147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7064"/>
          <a:stretch>
            <a:fillRect/>
          </a:stretch>
        </p:blipFill>
        <p:spPr>
          <a:xfrm>
            <a:off x="357158" y="1928802"/>
            <a:ext cx="2571768" cy="2843886"/>
          </a:xfrm>
        </p:spPr>
      </p:pic>
      <p:pic>
        <p:nvPicPr>
          <p:cNvPr id="5" name="Рисунок 4" descr="IMG_20171210_214952.jpg"/>
          <p:cNvPicPr>
            <a:picLocks noChangeAspect="1"/>
          </p:cNvPicPr>
          <p:nvPr/>
        </p:nvPicPr>
        <p:blipFill>
          <a:blip r:embed="rId3" cstate="print"/>
          <a:srcRect t="10526" b="5262"/>
          <a:stretch>
            <a:fillRect/>
          </a:stretch>
        </p:blipFill>
        <p:spPr>
          <a:xfrm>
            <a:off x="3286116" y="1928802"/>
            <a:ext cx="2500329" cy="2857520"/>
          </a:xfrm>
          <a:prstGeom prst="rect">
            <a:avLst/>
          </a:prstGeom>
        </p:spPr>
      </p:pic>
      <p:pic>
        <p:nvPicPr>
          <p:cNvPr id="6" name="Рисунок 5" descr="IMG_20171210_215046.jpg"/>
          <p:cNvPicPr>
            <a:picLocks noChangeAspect="1"/>
          </p:cNvPicPr>
          <p:nvPr/>
        </p:nvPicPr>
        <p:blipFill>
          <a:blip r:embed="rId4" cstate="print"/>
          <a:srcRect l="2186" t="18033" r="3825"/>
          <a:stretch>
            <a:fillRect/>
          </a:stretch>
        </p:blipFill>
        <p:spPr>
          <a:xfrm>
            <a:off x="6072198" y="1928802"/>
            <a:ext cx="2456845" cy="28253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Последовательность</a:t>
            </a:r>
            <a:r>
              <a:rPr lang="ru-RU" sz="5400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изготовления </a:t>
            </a:r>
            <a:b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куклы-оберега «</a:t>
            </a:r>
            <a:r>
              <a:rPr lang="ru-RU" sz="4400" dirty="0" err="1" smtClean="0">
                <a:solidFill>
                  <a:schemeClr val="tx1"/>
                </a:solidFill>
                <a:latin typeface="Monotype Corsiva" pitchFamily="66" charset="0"/>
              </a:rPr>
              <a:t>Капустка</a:t>
            </a:r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»</a:t>
            </a:r>
            <a:endParaRPr lang="ru-RU" sz="4400" dirty="0"/>
          </a:p>
        </p:txBody>
      </p:sp>
      <p:pic>
        <p:nvPicPr>
          <p:cNvPr id="4" name="Содержимое 3" descr="IMG_20171210_2151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2785" r="8860" b="10488"/>
          <a:stretch>
            <a:fillRect/>
          </a:stretch>
        </p:blipFill>
        <p:spPr>
          <a:xfrm>
            <a:off x="214282" y="2214554"/>
            <a:ext cx="2857520" cy="2928958"/>
          </a:xfrm>
        </p:spPr>
      </p:pic>
      <p:pic>
        <p:nvPicPr>
          <p:cNvPr id="5" name="Рисунок 4" descr="IMG_20171210_215144.jpg"/>
          <p:cNvPicPr>
            <a:picLocks noChangeAspect="1"/>
          </p:cNvPicPr>
          <p:nvPr/>
        </p:nvPicPr>
        <p:blipFill>
          <a:blip r:embed="rId3" cstate="print"/>
          <a:srcRect t="18750"/>
          <a:stretch>
            <a:fillRect/>
          </a:stretch>
        </p:blipFill>
        <p:spPr>
          <a:xfrm>
            <a:off x="3286116" y="2214554"/>
            <a:ext cx="2703636" cy="2928934"/>
          </a:xfrm>
          <a:prstGeom prst="rect">
            <a:avLst/>
          </a:prstGeom>
        </p:spPr>
      </p:pic>
      <p:pic>
        <p:nvPicPr>
          <p:cNvPr id="6" name="Рисунок 5" descr="IMG_20171210_215237.jpg"/>
          <p:cNvPicPr>
            <a:picLocks noChangeAspect="1"/>
          </p:cNvPicPr>
          <p:nvPr/>
        </p:nvPicPr>
        <p:blipFill>
          <a:blip r:embed="rId4" cstate="print"/>
          <a:srcRect t="12857"/>
          <a:stretch>
            <a:fillRect/>
          </a:stretch>
        </p:blipFill>
        <p:spPr>
          <a:xfrm>
            <a:off x="6357950" y="2214554"/>
            <a:ext cx="2500312" cy="29051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Последовательность изготовления </a:t>
            </a:r>
            <a:b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куклы-оберега «</a:t>
            </a:r>
            <a:r>
              <a:rPr lang="ru-RU" sz="4000" dirty="0" err="1" smtClean="0">
                <a:solidFill>
                  <a:schemeClr val="tx1"/>
                </a:solidFill>
                <a:latin typeface="Monotype Corsiva" pitchFamily="66" charset="0"/>
              </a:rPr>
              <a:t>Капустка</a:t>
            </a: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»</a:t>
            </a:r>
            <a:endParaRPr lang="ru-RU" sz="4000" dirty="0"/>
          </a:p>
        </p:txBody>
      </p:sp>
      <p:pic>
        <p:nvPicPr>
          <p:cNvPr id="4" name="Содержимое 3" descr="IMG_20171210_2154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0093" t="21490" r="7492"/>
          <a:stretch>
            <a:fillRect/>
          </a:stretch>
        </p:blipFill>
        <p:spPr>
          <a:xfrm>
            <a:off x="285720" y="2071678"/>
            <a:ext cx="2305969" cy="2928958"/>
          </a:xfrm>
        </p:spPr>
      </p:pic>
      <p:pic>
        <p:nvPicPr>
          <p:cNvPr id="5" name="Рисунок 4" descr="IMG_20171210_215531.jpg"/>
          <p:cNvPicPr>
            <a:picLocks noChangeAspect="1"/>
          </p:cNvPicPr>
          <p:nvPr/>
        </p:nvPicPr>
        <p:blipFill>
          <a:blip r:embed="rId3" cstate="print"/>
          <a:srcRect l="2778" t="33333" r="2777" b="10416"/>
          <a:stretch>
            <a:fillRect/>
          </a:stretch>
        </p:blipFill>
        <p:spPr>
          <a:xfrm>
            <a:off x="3071802" y="2143116"/>
            <a:ext cx="3148564" cy="2500330"/>
          </a:xfrm>
          <a:prstGeom prst="rect">
            <a:avLst/>
          </a:prstGeom>
        </p:spPr>
      </p:pic>
      <p:pic>
        <p:nvPicPr>
          <p:cNvPr id="6" name="Рисунок 5" descr="IMG_20171210_2155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72264" y="2071678"/>
            <a:ext cx="2143122" cy="28574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Последовательность изготовления </a:t>
            </a:r>
            <a:b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куклы-оберега «</a:t>
            </a:r>
            <a:r>
              <a:rPr lang="ru-RU" sz="4000" dirty="0" err="1" smtClean="0">
                <a:solidFill>
                  <a:schemeClr val="tx1"/>
                </a:solidFill>
                <a:latin typeface="Monotype Corsiva" pitchFamily="66" charset="0"/>
              </a:rPr>
              <a:t>Капустка</a:t>
            </a: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»</a:t>
            </a:r>
            <a:endParaRPr lang="ru-RU" sz="4000" dirty="0"/>
          </a:p>
        </p:txBody>
      </p:sp>
      <p:pic>
        <p:nvPicPr>
          <p:cNvPr id="5" name="Содержимое 4" descr="IMG_20171210_2158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4268" r="8860" b="13887"/>
          <a:stretch>
            <a:fillRect/>
          </a:stretch>
        </p:blipFill>
        <p:spPr>
          <a:xfrm>
            <a:off x="357158" y="1785926"/>
            <a:ext cx="2714644" cy="2928958"/>
          </a:xfrm>
        </p:spPr>
      </p:pic>
      <p:pic>
        <p:nvPicPr>
          <p:cNvPr id="6" name="Рисунок 5" descr="IMG_20171210_215852.jpg"/>
          <p:cNvPicPr>
            <a:picLocks noChangeAspect="1"/>
          </p:cNvPicPr>
          <p:nvPr/>
        </p:nvPicPr>
        <p:blipFill>
          <a:blip r:embed="rId3" cstate="print"/>
          <a:srcRect l="8333" t="31250" r="8333"/>
          <a:stretch>
            <a:fillRect/>
          </a:stretch>
        </p:blipFill>
        <p:spPr>
          <a:xfrm>
            <a:off x="6215074" y="1785926"/>
            <a:ext cx="2662681" cy="2928934"/>
          </a:xfrm>
          <a:prstGeom prst="rect">
            <a:avLst/>
          </a:prstGeom>
        </p:spPr>
      </p:pic>
      <p:pic>
        <p:nvPicPr>
          <p:cNvPr id="7" name="Рисунок 6" descr="IMG_20171210_215906.jpg"/>
          <p:cNvPicPr>
            <a:picLocks noChangeAspect="1"/>
          </p:cNvPicPr>
          <p:nvPr/>
        </p:nvPicPr>
        <p:blipFill>
          <a:blip r:embed="rId4" cstate="print"/>
          <a:srcRect l="6944" t="30208" r="6944" b="3125"/>
          <a:stretch>
            <a:fillRect/>
          </a:stretch>
        </p:blipFill>
        <p:spPr>
          <a:xfrm>
            <a:off x="3357554" y="1785926"/>
            <a:ext cx="2623114" cy="29289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Последовательность изготовления </a:t>
            </a:r>
            <a:b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куклы-оберега «</a:t>
            </a:r>
            <a:r>
              <a:rPr lang="ru-RU" sz="4000" dirty="0" err="1" smtClean="0">
                <a:solidFill>
                  <a:schemeClr val="tx1"/>
                </a:solidFill>
                <a:latin typeface="Monotype Corsiva" pitchFamily="66" charset="0"/>
              </a:rPr>
              <a:t>Капустка</a:t>
            </a:r>
            <a:endParaRPr lang="ru-RU" sz="4000" dirty="0"/>
          </a:p>
        </p:txBody>
      </p:sp>
      <p:pic>
        <p:nvPicPr>
          <p:cNvPr id="4" name="Содержимое 3" descr="IMG_20171210_2201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4503" r="10940"/>
          <a:stretch>
            <a:fillRect/>
          </a:stretch>
        </p:blipFill>
        <p:spPr>
          <a:xfrm>
            <a:off x="428596" y="2214554"/>
            <a:ext cx="2597057" cy="3324228"/>
          </a:xfrm>
        </p:spPr>
      </p:pic>
      <p:pic>
        <p:nvPicPr>
          <p:cNvPr id="5" name="Рисунок 4" descr="IMG_20171210_220243.jpg"/>
          <p:cNvPicPr>
            <a:picLocks noChangeAspect="1"/>
          </p:cNvPicPr>
          <p:nvPr/>
        </p:nvPicPr>
        <p:blipFill>
          <a:blip r:embed="rId3" cstate="print"/>
          <a:srcRect l="12500" t="23958" r="5555" b="4166"/>
          <a:stretch>
            <a:fillRect/>
          </a:stretch>
        </p:blipFill>
        <p:spPr>
          <a:xfrm>
            <a:off x="3143240" y="2214554"/>
            <a:ext cx="2504471" cy="3357586"/>
          </a:xfrm>
          <a:prstGeom prst="rect">
            <a:avLst/>
          </a:prstGeom>
        </p:spPr>
      </p:pic>
      <p:pic>
        <p:nvPicPr>
          <p:cNvPr id="6" name="Рисунок 5" descr="IMG_20171210_220319.jpg"/>
          <p:cNvPicPr>
            <a:picLocks noChangeAspect="1"/>
          </p:cNvPicPr>
          <p:nvPr/>
        </p:nvPicPr>
        <p:blipFill>
          <a:blip r:embed="rId4" cstate="print"/>
          <a:srcRect t="34375" b="11458"/>
          <a:stretch>
            <a:fillRect/>
          </a:stretch>
        </p:blipFill>
        <p:spPr>
          <a:xfrm>
            <a:off x="5857884" y="2214554"/>
            <a:ext cx="2786082" cy="33575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Последовательность</a:t>
            </a:r>
            <a:r>
              <a:rPr lang="ru-RU" sz="5400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изготовления </a:t>
            </a:r>
            <a:b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куклы-оберега «</a:t>
            </a:r>
            <a:r>
              <a:rPr lang="ru-RU" sz="4400" dirty="0" err="1" smtClean="0">
                <a:solidFill>
                  <a:schemeClr val="tx1"/>
                </a:solidFill>
                <a:latin typeface="Monotype Corsiva" pitchFamily="66" charset="0"/>
              </a:rPr>
              <a:t>Капустка</a:t>
            </a:r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»</a:t>
            </a:r>
            <a:endParaRPr lang="ru-RU" sz="4400" dirty="0"/>
          </a:p>
        </p:txBody>
      </p:sp>
      <p:pic>
        <p:nvPicPr>
          <p:cNvPr id="4" name="Содержимое 3" descr="IMG_20171210_2203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0940" t="16130" r="6600"/>
          <a:stretch>
            <a:fillRect/>
          </a:stretch>
        </p:blipFill>
        <p:spPr>
          <a:xfrm>
            <a:off x="214282" y="2214554"/>
            <a:ext cx="2398578" cy="3252790"/>
          </a:xfrm>
        </p:spPr>
      </p:pic>
      <p:pic>
        <p:nvPicPr>
          <p:cNvPr id="5" name="Рисунок 4" descr="IMG_20171210_220441.jpg"/>
          <p:cNvPicPr>
            <a:picLocks noChangeAspect="1"/>
          </p:cNvPicPr>
          <p:nvPr/>
        </p:nvPicPr>
        <p:blipFill>
          <a:blip r:embed="rId3" cstate="print"/>
          <a:srcRect l="16667" t="28125" r="9722" b="4166"/>
          <a:stretch>
            <a:fillRect/>
          </a:stretch>
        </p:blipFill>
        <p:spPr>
          <a:xfrm>
            <a:off x="2928926" y="2214553"/>
            <a:ext cx="2571768" cy="3225493"/>
          </a:xfrm>
          <a:prstGeom prst="rect">
            <a:avLst/>
          </a:prstGeom>
        </p:spPr>
      </p:pic>
      <p:pic>
        <p:nvPicPr>
          <p:cNvPr id="6" name="Рисунок 5" descr="IMG_20171210_220530.jpg"/>
          <p:cNvPicPr>
            <a:picLocks noChangeAspect="1"/>
          </p:cNvPicPr>
          <p:nvPr/>
        </p:nvPicPr>
        <p:blipFill>
          <a:blip r:embed="rId4" cstate="print"/>
          <a:srcRect l="6944" t="30208" r="8333"/>
          <a:stretch>
            <a:fillRect/>
          </a:stretch>
        </p:blipFill>
        <p:spPr>
          <a:xfrm>
            <a:off x="5857884" y="2214554"/>
            <a:ext cx="2914024" cy="320063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Последовательность</a:t>
            </a:r>
            <a:r>
              <a:rPr lang="ru-RU" sz="5400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изготовления </a:t>
            </a:r>
            <a:b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куклы-оберега «</a:t>
            </a:r>
            <a:r>
              <a:rPr lang="ru-RU" sz="4400" dirty="0" err="1" smtClean="0">
                <a:solidFill>
                  <a:schemeClr val="tx1"/>
                </a:solidFill>
                <a:latin typeface="Monotype Corsiva" pitchFamily="66" charset="0"/>
              </a:rPr>
              <a:t>Капустка</a:t>
            </a:r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»</a:t>
            </a:r>
            <a:endParaRPr lang="ru-RU" sz="4400" dirty="0"/>
          </a:p>
        </p:txBody>
      </p:sp>
      <p:pic>
        <p:nvPicPr>
          <p:cNvPr id="5" name="Содержимое 4" descr="IMG_20171210_2207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770" t="24268" r="6600"/>
          <a:stretch>
            <a:fillRect/>
          </a:stretch>
        </p:blipFill>
        <p:spPr>
          <a:xfrm>
            <a:off x="357158" y="2071678"/>
            <a:ext cx="2786082" cy="3324228"/>
          </a:xfrm>
        </p:spPr>
      </p:pic>
      <p:pic>
        <p:nvPicPr>
          <p:cNvPr id="6" name="Рисунок 5" descr="IMG_20171210_220725.jpg"/>
          <p:cNvPicPr>
            <a:picLocks noChangeAspect="1"/>
          </p:cNvPicPr>
          <p:nvPr/>
        </p:nvPicPr>
        <p:blipFill>
          <a:blip r:embed="rId3" cstate="print"/>
          <a:srcRect l="8333" t="28125" r="9722"/>
          <a:stretch>
            <a:fillRect/>
          </a:stretch>
        </p:blipFill>
        <p:spPr>
          <a:xfrm>
            <a:off x="3286116" y="2071678"/>
            <a:ext cx="2809909" cy="3286148"/>
          </a:xfrm>
          <a:prstGeom prst="rect">
            <a:avLst/>
          </a:prstGeom>
        </p:spPr>
      </p:pic>
      <p:pic>
        <p:nvPicPr>
          <p:cNvPr id="7" name="Рисунок 6" descr="IMG_20171210_221032.jpg"/>
          <p:cNvPicPr>
            <a:picLocks noChangeAspect="1"/>
          </p:cNvPicPr>
          <p:nvPr/>
        </p:nvPicPr>
        <p:blipFill>
          <a:blip r:embed="rId4" cstate="print"/>
          <a:srcRect l="12500" t="17708" r="8333" b="5208"/>
          <a:stretch>
            <a:fillRect/>
          </a:stretch>
        </p:blipFill>
        <p:spPr>
          <a:xfrm>
            <a:off x="6286513" y="2071678"/>
            <a:ext cx="2500330" cy="324604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Последовательность изготовления </a:t>
            </a:r>
            <a:b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куклы-оберега «</a:t>
            </a:r>
            <a:r>
              <a:rPr lang="ru-RU" sz="4000" dirty="0" err="1" smtClean="0">
                <a:solidFill>
                  <a:schemeClr val="tx1"/>
                </a:solidFill>
                <a:latin typeface="Monotype Corsiva" pitchFamily="66" charset="0"/>
              </a:rPr>
              <a:t>Капустка</a:t>
            </a: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»</a:t>
            </a:r>
            <a:endParaRPr lang="ru-RU" sz="4000" dirty="0"/>
          </a:p>
        </p:txBody>
      </p:sp>
      <p:pic>
        <p:nvPicPr>
          <p:cNvPr id="6" name="Содержимое 5" descr="IMG_20171210_2210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340" t="14503"/>
          <a:stretch>
            <a:fillRect/>
          </a:stretch>
        </p:blipFill>
        <p:spPr>
          <a:xfrm>
            <a:off x="2285984" y="2000240"/>
            <a:ext cx="4572032" cy="43417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6000792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У обрядов на Руси множество заветов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 один из них - шитьё кукол-оберегов.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 поверью, талисман, защитит хозяев,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Забирая на себя бремя испытаний.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Из различных лоскутков ношеной одежды,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Ладно вязанных узлов с верою, надеждой.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Но единственный запрет предков опасались: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Чтобы ножницы с иглой к кукле не касались.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Хлопок, лён, шелка, пенька. Без печали в сердце,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 миром на душе, тогда,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бралися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за дельце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Эту куклу создавать. Да оно не трудно: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Ткань не резать надо - рвать. Что немного чудно.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Полотно в рулон свернув - тулово готово.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Голову узлом стянув, рученьки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холщовы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Юбка, блузка и платок, фартучек нарядный.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Бусы, зеркальце и вот девица отрадна.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Обереги без лица, кажется незримо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Отделят добро от зла неисповедимо.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Сколько вложено любви неприметной, тихой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 защита на века от любого лиха. </a:t>
            </a:r>
            <a:r>
              <a:rPr lang="ru-RU" sz="15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500" i="1" dirty="0" err="1" smtClean="0">
                <a:latin typeface="Times New Roman" pitchFamily="18" charset="0"/>
                <a:cs typeface="Times New Roman" pitchFamily="18" charset="0"/>
              </a:rPr>
              <a:t>Эльза</a:t>
            </a:r>
            <a:r>
              <a:rPr lang="ru-RU" sz="1500" i="1" dirty="0" smtClean="0">
                <a:latin typeface="Times New Roman" pitchFamily="18" charset="0"/>
                <a:cs typeface="Times New Roman" pitchFamily="18" charset="0"/>
              </a:rPr>
              <a:t> Попова)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467104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latin typeface="Monotype Corsiva" pitchFamily="66" charset="0"/>
              </a:rPr>
              <a:t>Спасибо за внимание!</a:t>
            </a:r>
            <a:endParaRPr lang="ru-RU" sz="7200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134</TotalTime>
  <Words>602</Words>
  <Application>Microsoft Office PowerPoint</Application>
  <PresentationFormat>Экран (4:3)</PresentationFormat>
  <Paragraphs>48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Мастер-класс  кукла-оберег «Капустка»</vt:lpstr>
      <vt:lpstr>Из истории создания кукол</vt:lpstr>
      <vt:lpstr>Назначение обрядовых кукол</vt:lpstr>
      <vt:lpstr>Из истории куклы-оберега «Капустка»</vt:lpstr>
      <vt:lpstr>Из истории куклы-оберега «Капустка»</vt:lpstr>
      <vt:lpstr>Последовательность изготовления  куклы-оберега «Капустка»</vt:lpstr>
      <vt:lpstr>Последовательность изготовления  куклы-оберега «Капустка»</vt:lpstr>
      <vt:lpstr>Последовательность изготовления  куклы-оберега «Капустка»</vt:lpstr>
      <vt:lpstr>Последовательность изготовления  куклы-оберега «Капустка»</vt:lpstr>
      <vt:lpstr>Последовательность изготовления  куклы-оберега «Капустка»</vt:lpstr>
      <vt:lpstr>Последовательность изготовления  куклы-оберега «Капустка</vt:lpstr>
      <vt:lpstr>Последовательность изготовления  куклы-оберега «Капустка»</vt:lpstr>
      <vt:lpstr>Последовательность изготовления  куклы-оберега «Капустка»</vt:lpstr>
      <vt:lpstr>Последовательность изготовления  куклы-оберега «Капустка»</vt:lpstr>
      <vt:lpstr>Слайд 15</vt:lpstr>
      <vt:lpstr>Слайд 16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вепская кукла-оберег «Капустка»</dc:title>
  <dc:creator>User</dc:creator>
  <cp:lastModifiedBy>User</cp:lastModifiedBy>
  <cp:revision>15</cp:revision>
  <dcterms:created xsi:type="dcterms:W3CDTF">2017-12-11T16:48:14Z</dcterms:created>
  <dcterms:modified xsi:type="dcterms:W3CDTF">2020-05-13T17:23:05Z</dcterms:modified>
</cp:coreProperties>
</file>